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handoutMasterIdLst>
    <p:handoutMasterId r:id="rId9"/>
  </p:handoutMasterIdLst>
  <p:sldIdLst>
    <p:sldId id="281" r:id="rId2"/>
    <p:sldId id="282" r:id="rId3"/>
    <p:sldId id="288" r:id="rId4"/>
    <p:sldId id="289" r:id="rId5"/>
    <p:sldId id="292" r:id="rId6"/>
    <p:sldId id="290"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487" autoAdjust="0"/>
  </p:normalViewPr>
  <p:slideViewPr>
    <p:cSldViewPr snapToGrid="0" snapToObjects="1">
      <p:cViewPr>
        <p:scale>
          <a:sx n="107" d="100"/>
          <a:sy n="107" d="100"/>
        </p:scale>
        <p:origin x="-84" y="80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1" d="100"/>
          <a:sy n="81" d="100"/>
        </p:scale>
        <p:origin x="-203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665A42-C24E-46C6-B7AB-8490F6F79001}" type="datetimeFigureOut">
              <a:rPr lang="en-US" smtClean="0"/>
              <a:t>6/13/2013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904C0D4-A140-4507-B9CB-457E44DD553E}" type="slidenum">
              <a:rPr lang="en-US" smtClean="0"/>
              <a:t>‹#›</a:t>
            </a:fld>
            <a:endParaRPr lang="en-US"/>
          </a:p>
        </p:txBody>
      </p:sp>
    </p:spTree>
    <p:extLst>
      <p:ext uri="{BB962C8B-B14F-4D97-AF65-F5344CB8AC3E}">
        <p14:creationId xmlns:p14="http://schemas.microsoft.com/office/powerpoint/2010/main" val="4216665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E5D9AA9-6ED6-074E-9571-6AEDA468DB12}" type="datetimeFigureOut">
              <a:rPr lang="en-US" smtClean="0"/>
              <a:t>6/13/2013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95B798E-BD02-F64A-B42B-DDF49FEA5CE5}" type="slidenum">
              <a:rPr lang="en-US" smtClean="0"/>
              <a:t>‹#›</a:t>
            </a:fld>
            <a:endParaRPr lang="en-US"/>
          </a:p>
        </p:txBody>
      </p:sp>
    </p:spTree>
    <p:extLst>
      <p:ext uri="{BB962C8B-B14F-4D97-AF65-F5344CB8AC3E}">
        <p14:creationId xmlns:p14="http://schemas.microsoft.com/office/powerpoint/2010/main" val="16613991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smtClean="0">
                <a:solidFill>
                  <a:schemeClr val="tx1"/>
                </a:solidFill>
                <a:effectLst/>
                <a:latin typeface="+mn-lt"/>
                <a:ea typeface="+mn-ea"/>
                <a:cs typeface="+mn-cs"/>
              </a:rPr>
              <a:t>Display slide and </a:t>
            </a:r>
            <a:r>
              <a:rPr lang="en-US" sz="1200" b="0" kern="1200" smtClean="0">
                <a:solidFill>
                  <a:schemeClr val="tx1"/>
                </a:solidFill>
                <a:effectLst/>
                <a:latin typeface="+mn-lt"/>
                <a:ea typeface="+mn-ea"/>
                <a:cs typeface="+mn-cs"/>
              </a:rPr>
              <a:t>welcome </a:t>
            </a:r>
            <a:r>
              <a:rPr lang="en-US" sz="1200" b="0" kern="1200" smtClean="0">
                <a:solidFill>
                  <a:schemeClr val="tx1"/>
                </a:solidFill>
                <a:effectLst/>
                <a:latin typeface="+mn-lt"/>
                <a:ea typeface="+mn-ea"/>
                <a:cs typeface="+mn-cs"/>
              </a:rPr>
              <a:t>participants.</a:t>
            </a:r>
            <a:endParaRPr lang="en-US" sz="1200" b="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1</a:t>
            </a:fld>
            <a:endParaRPr lang="en-US"/>
          </a:p>
        </p:txBody>
      </p:sp>
    </p:spTree>
    <p:extLst>
      <p:ext uri="{BB962C8B-B14F-4D97-AF65-F5344CB8AC3E}">
        <p14:creationId xmlns:p14="http://schemas.microsoft.com/office/powerpoint/2010/main" val="1155550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Display slide and read the objective.</a:t>
            </a:r>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2</a:t>
            </a:fld>
            <a:endParaRPr lang="en-US"/>
          </a:p>
        </p:txBody>
      </p:sp>
    </p:spTree>
    <p:extLst>
      <p:ext uri="{BB962C8B-B14F-4D97-AF65-F5344CB8AC3E}">
        <p14:creationId xmlns:p14="http://schemas.microsoft.com/office/powerpoint/2010/main" val="3340223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 typeface="Arial" pitchFamily="34" charset="0"/>
              <a:buChar char="•"/>
              <a:tabLst/>
              <a:defRPr/>
            </a:pPr>
            <a:r>
              <a:rPr lang="en-US" dirty="0" smtClean="0"/>
              <a:t>School invitingness an important predictor of parent involvement</a:t>
            </a:r>
          </a:p>
          <a:p>
            <a:pPr marL="171450" indent="-171450">
              <a:buFont typeface="Arial" pitchFamily="34" charset="0"/>
              <a:buChar char="•"/>
            </a:pPr>
            <a:r>
              <a:rPr lang="en-US" dirty="0" smtClean="0"/>
              <a:t>An inviting</a:t>
            </a:r>
            <a:r>
              <a:rPr lang="en-US" baseline="0" dirty="0" smtClean="0"/>
              <a:t> environment is especially important to making stronger connections with families of children with disabilities or in communities with diverse culture, language, and economic factors. </a:t>
            </a:r>
          </a:p>
          <a:p>
            <a:pPr marL="171450" indent="-171450">
              <a:buFont typeface="Arial" pitchFamily="34" charset="0"/>
              <a:buChar char="•"/>
            </a:pPr>
            <a:r>
              <a:rPr lang="en-US" baseline="0" dirty="0" smtClean="0"/>
              <a:t>It is equally important at all school levels – elementary, middle, and high school.</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Source: </a:t>
            </a:r>
            <a:r>
              <a:rPr lang="en-US" i="1" baseline="0" dirty="0" smtClean="0"/>
              <a:t>Beyond the Bake Sale </a:t>
            </a:r>
            <a:r>
              <a:rPr lang="en-US" baseline="0" dirty="0" smtClean="0"/>
              <a:t>by Anne Henderson, Karen </a:t>
            </a:r>
            <a:r>
              <a:rPr lang="en-US" baseline="0" dirty="0" err="1" smtClean="0"/>
              <a:t>Mapp</a:t>
            </a:r>
            <a:r>
              <a:rPr lang="en-US" baseline="0" dirty="0" smtClean="0"/>
              <a:t>, Vivian Johnson, and Don Davies</a:t>
            </a:r>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3</a:t>
            </a:fld>
            <a:endParaRPr lang="en-US"/>
          </a:p>
        </p:txBody>
      </p:sp>
    </p:spTree>
    <p:extLst>
      <p:ext uri="{BB962C8B-B14F-4D97-AF65-F5344CB8AC3E}">
        <p14:creationId xmlns:p14="http://schemas.microsoft.com/office/powerpoint/2010/main" val="229026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Physical environment – both</a:t>
            </a:r>
            <a:r>
              <a:rPr lang="en-US" baseline="0" dirty="0" smtClean="0"/>
              <a:t> inside and outside the school. Key areas include parking areas, signage, entrances, offices, and hallways.</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Welcoming school staff – attitudes and behaviors of staff. Key components include phone etiquette and interactions between staff, students, and parents</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Communication – key for schools to provide information. Key components include phone calls, newsletters, forms, bulletin boards, and the school’s website</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School-wide practices – can enhance or undermine a welcoming environment. This is difficult to observe. Examples of practices include back to school postcards or phone calls, home visits, picnics, etc.</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Source: </a:t>
            </a:r>
            <a:r>
              <a:rPr lang="en-US" i="1" baseline="0" dirty="0" smtClean="0"/>
              <a:t>How Welcoming is Your School? </a:t>
            </a:r>
            <a:r>
              <a:rPr lang="en-US" i="0" baseline="0" dirty="0" smtClean="0"/>
              <a:t> from the Connecticut Welcoming Schools Initiative </a:t>
            </a:r>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4</a:t>
            </a:fld>
            <a:endParaRPr lang="en-US"/>
          </a:p>
        </p:txBody>
      </p:sp>
    </p:spTree>
    <p:extLst>
      <p:ext uri="{BB962C8B-B14F-4D97-AF65-F5344CB8AC3E}">
        <p14:creationId xmlns:p14="http://schemas.microsoft.com/office/powerpoint/2010/main" val="2008505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5B798E-BD02-F64A-B42B-DDF49FEA5CE5}" type="slidenum">
              <a:rPr lang="en-US" smtClean="0"/>
              <a:t>5</a:t>
            </a:fld>
            <a:endParaRPr lang="en-US"/>
          </a:p>
        </p:txBody>
      </p:sp>
    </p:spTree>
    <p:extLst>
      <p:ext uri="{BB962C8B-B14F-4D97-AF65-F5344CB8AC3E}">
        <p14:creationId xmlns:p14="http://schemas.microsoft.com/office/powerpoint/2010/main" val="4155957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a:t>
            </a:r>
            <a:r>
              <a:rPr lang="en-US" baseline="0" dirty="0" smtClean="0"/>
              <a:t> recommended that the walkthrough be completed at the beginning of each semester, or more often as needed. This allows the school time to implement the plan before another walkthrough. The ongoing process ensures that the school’s environment is being assessed and enhanced regularly. </a:t>
            </a:r>
          </a:p>
          <a:p>
            <a:endParaRPr lang="en-US" baseline="0" dirty="0" smtClean="0"/>
          </a:p>
          <a:p>
            <a:r>
              <a:rPr lang="en-US" baseline="0" dirty="0" smtClean="0"/>
              <a:t>The same team or a new team can do the walkthrough each time. </a:t>
            </a:r>
          </a:p>
        </p:txBody>
      </p:sp>
      <p:sp>
        <p:nvSpPr>
          <p:cNvPr id="4" name="Slide Number Placeholder 3"/>
          <p:cNvSpPr>
            <a:spLocks noGrp="1"/>
          </p:cNvSpPr>
          <p:nvPr>
            <p:ph type="sldNum" sz="quarter" idx="10"/>
          </p:nvPr>
        </p:nvSpPr>
        <p:spPr/>
        <p:txBody>
          <a:bodyPr/>
          <a:lstStyle/>
          <a:p>
            <a:fld id="{395B798E-BD02-F64A-B42B-DDF49FEA5CE5}" type="slidenum">
              <a:rPr lang="en-US" smtClean="0"/>
              <a:t>6</a:t>
            </a:fld>
            <a:endParaRPr lang="en-US"/>
          </a:p>
        </p:txBody>
      </p:sp>
    </p:spTree>
    <p:extLst>
      <p:ext uri="{BB962C8B-B14F-4D97-AF65-F5344CB8AC3E}">
        <p14:creationId xmlns:p14="http://schemas.microsoft.com/office/powerpoint/2010/main" val="188155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r>
              <a:rPr lang="en-US" smtClean="0"/>
              <a:t>June 2013</a:t>
            </a:r>
            <a:endParaRPr lang="en-US"/>
          </a:p>
        </p:txBody>
      </p:sp>
      <p:sp>
        <p:nvSpPr>
          <p:cNvPr id="6" name="Footer Placeholder 5"/>
          <p:cNvSpPr>
            <a:spLocks noGrp="1"/>
          </p:cNvSpPr>
          <p:nvPr>
            <p:ph type="ftr" sz="quarter" idx="11"/>
          </p:nvPr>
        </p:nvSpPr>
        <p:spPr/>
        <p:txBody>
          <a:bodyPr/>
          <a:lstStyle/>
          <a:p>
            <a:r>
              <a:rPr lang="en-US" smtClean="0"/>
              <a:t>June 2013</a:t>
            </a:r>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June 2013</a:t>
            </a:r>
            <a:endParaRPr lang="en-US"/>
          </a:p>
        </p:txBody>
      </p:sp>
      <p:sp>
        <p:nvSpPr>
          <p:cNvPr id="8" name="Footer Placeholder 7"/>
          <p:cNvSpPr>
            <a:spLocks noGrp="1"/>
          </p:cNvSpPr>
          <p:nvPr>
            <p:ph type="ftr" sz="quarter" idx="11"/>
          </p:nvPr>
        </p:nvSpPr>
        <p:spPr/>
        <p:txBody>
          <a:bodyPr/>
          <a:lstStyle/>
          <a:p>
            <a:r>
              <a:rPr lang="en-US" smtClean="0"/>
              <a:t>June 2013</a:t>
            </a:r>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June 2013</a:t>
            </a:r>
            <a:endParaRPr lang="en-US"/>
          </a:p>
        </p:txBody>
      </p:sp>
      <p:sp>
        <p:nvSpPr>
          <p:cNvPr id="4" name="Footer Placeholder 3"/>
          <p:cNvSpPr>
            <a:spLocks noGrp="1"/>
          </p:cNvSpPr>
          <p:nvPr>
            <p:ph type="ftr" sz="quarter" idx="11"/>
          </p:nvPr>
        </p:nvSpPr>
        <p:spPr/>
        <p:txBody>
          <a:bodyPr/>
          <a:lstStyle/>
          <a:p>
            <a:r>
              <a:rPr lang="en-US" smtClean="0"/>
              <a:t>June 2013</a:t>
            </a:r>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r>
              <a:rPr lang="en-US" smtClean="0"/>
              <a:t>June 2013</a:t>
            </a:r>
            <a:endParaRPr lang="en-US"/>
          </a:p>
        </p:txBody>
      </p:sp>
      <p:sp>
        <p:nvSpPr>
          <p:cNvPr id="3" name="Footer Placeholder 2"/>
          <p:cNvSpPr>
            <a:spLocks noGrp="1"/>
          </p:cNvSpPr>
          <p:nvPr>
            <p:ph type="ftr" sz="quarter" idx="11"/>
          </p:nvPr>
        </p:nvSpPr>
        <p:spPr/>
        <p:txBody>
          <a:bodyPr/>
          <a:lstStyle/>
          <a:p>
            <a:r>
              <a:rPr lang="en-US" smtClean="0"/>
              <a:t>June 2013</a:t>
            </a:r>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r>
              <a:rPr lang="en-US" smtClean="0"/>
              <a:t>June 2013</a:t>
            </a:r>
            <a:endParaRPr lang="en-US"/>
          </a:p>
        </p:txBody>
      </p:sp>
      <p:sp>
        <p:nvSpPr>
          <p:cNvPr id="6" name="Footer Placeholder 5"/>
          <p:cNvSpPr>
            <a:spLocks noGrp="1"/>
          </p:cNvSpPr>
          <p:nvPr>
            <p:ph type="ftr" sz="quarter" idx="11"/>
          </p:nvPr>
        </p:nvSpPr>
        <p:spPr/>
        <p:txBody>
          <a:bodyPr/>
          <a:lstStyle/>
          <a:p>
            <a:r>
              <a:rPr lang="en-US" smtClean="0"/>
              <a:t>June 2013</a:t>
            </a:r>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2013</a:t>
            </a:r>
            <a:endParaRPr lang="en-US"/>
          </a:p>
        </p:txBody>
      </p:sp>
      <p:sp>
        <p:nvSpPr>
          <p:cNvPr id="6" name="Footer Placeholder 5"/>
          <p:cNvSpPr>
            <a:spLocks noGrp="1"/>
          </p:cNvSpPr>
          <p:nvPr>
            <p:ph type="ftr" sz="quarter" idx="11"/>
          </p:nvPr>
        </p:nvSpPr>
        <p:spPr/>
        <p:txBody>
          <a:bodyPr/>
          <a:lstStyle/>
          <a:p>
            <a:r>
              <a:rPr lang="en-US" smtClean="0"/>
              <a:t>June 2013</a:t>
            </a:r>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r>
              <a:rPr lang="en-US" smtClean="0"/>
              <a:t>June 2013</a:t>
            </a:r>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June 2013</a:t>
            </a:r>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942" y="1600199"/>
            <a:ext cx="8728420" cy="2643327"/>
          </a:xfrm>
        </p:spPr>
        <p:txBody>
          <a:bodyPr>
            <a:normAutofit fontScale="90000"/>
          </a:bodyPr>
          <a:lstStyle/>
          <a:p>
            <a:r>
              <a:rPr lang="en-US" dirty="0" smtClean="0"/>
              <a:t/>
            </a:r>
            <a:br>
              <a:rPr lang="en-US" dirty="0" smtClean="0"/>
            </a:br>
            <a:r>
              <a:rPr lang="en-US" dirty="0" smtClean="0"/>
              <a:t>School Goals for Parent Engagement</a:t>
            </a:r>
            <a:br>
              <a:rPr lang="en-US" dirty="0" smtClean="0"/>
            </a:br>
            <a:r>
              <a:rPr lang="en-US" dirty="0" smtClean="0"/>
              <a:t>Goal #1:</a:t>
            </a:r>
            <a:br>
              <a:rPr lang="en-US" dirty="0" smtClean="0"/>
            </a:br>
            <a:r>
              <a:rPr lang="en-US" dirty="0" smtClean="0"/>
              <a:t>Welcoming Environment</a:t>
            </a:r>
            <a:br>
              <a:rPr lang="en-US" dirty="0" smtClean="0"/>
            </a:br>
            <a:endParaRPr lang="en-US" dirty="0"/>
          </a:p>
        </p:txBody>
      </p:sp>
      <p:sp>
        <p:nvSpPr>
          <p:cNvPr id="5" name="Subtitle 4"/>
          <p:cNvSpPr>
            <a:spLocks noGrp="1"/>
          </p:cNvSpPr>
          <p:nvPr>
            <p:ph type="subTitle" idx="1"/>
          </p:nvPr>
        </p:nvSpPr>
        <p:spPr>
          <a:xfrm>
            <a:off x="550415" y="3822331"/>
            <a:ext cx="8043169" cy="1473200"/>
          </a:xfrm>
        </p:spPr>
        <p:txBody>
          <a:bodyPr/>
          <a:lstStyle/>
          <a:p>
            <a:endParaRPr lang="en-US" b="1" dirty="0" smtClean="0">
              <a:solidFill>
                <a:schemeClr val="tx2"/>
              </a:solidFill>
            </a:endParaRPr>
          </a:p>
          <a:p>
            <a:r>
              <a:rPr lang="en-US" b="1" dirty="0" smtClean="0">
                <a:solidFill>
                  <a:schemeClr val="tx2"/>
                </a:solidFill>
              </a:rPr>
              <a:t>Provide </a:t>
            </a:r>
            <a:r>
              <a:rPr lang="en-US" b="1" dirty="0">
                <a:solidFill>
                  <a:schemeClr val="tx2"/>
                </a:solidFill>
              </a:rPr>
              <a:t>a welcoming environment for families and invite them to participate as equal partners in their children’s education</a:t>
            </a:r>
            <a:endParaRPr lang="en-US" dirty="0">
              <a:solidFill>
                <a:schemeClr val="tx2"/>
              </a:solidFill>
            </a:endParaRPr>
          </a:p>
        </p:txBody>
      </p:sp>
      <p:pic>
        <p:nvPicPr>
          <p:cNvPr id="1026" name="Picture 2" descr="C:\Users\patricia.lomax\Desktop\PCSB\pcsb new logo.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618912" y="491814"/>
            <a:ext cx="4000730" cy="1108385"/>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US" smtClean="0"/>
              <a:t>June 2013</a:t>
            </a:r>
            <a:endParaRPr lang="en-US"/>
          </a:p>
        </p:txBody>
      </p:sp>
    </p:spTree>
    <p:extLst>
      <p:ext uri="{BB962C8B-B14F-4D97-AF65-F5344CB8AC3E}">
        <p14:creationId xmlns:p14="http://schemas.microsoft.com/office/powerpoint/2010/main" val="2407693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4300" dirty="0" smtClean="0"/>
              <a:t>Identify the benefits and components of a welcoming environment</a:t>
            </a:r>
            <a:endParaRPr lang="en-US" sz="4300" dirty="0"/>
          </a:p>
          <a:p>
            <a:r>
              <a:rPr lang="en-US" sz="4300" dirty="0" smtClean="0"/>
              <a:t>Learn how to assess a school’s environment and develop a plan</a:t>
            </a:r>
            <a:endParaRPr lang="en-US" sz="4300" dirty="0"/>
          </a:p>
          <a:p>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
        <p:nvSpPr>
          <p:cNvPr id="5" name="Date Placeholder 4"/>
          <p:cNvSpPr>
            <a:spLocks noGrp="1"/>
          </p:cNvSpPr>
          <p:nvPr>
            <p:ph type="dt" sz="half" idx="10"/>
          </p:nvPr>
        </p:nvSpPr>
        <p:spPr/>
        <p:txBody>
          <a:bodyPr/>
          <a:lstStyle/>
          <a:p>
            <a:r>
              <a:rPr lang="en-US" smtClean="0"/>
              <a:t>June 2013</a:t>
            </a:r>
            <a:endParaRPr lang="en-US"/>
          </a:p>
        </p:txBody>
      </p:sp>
    </p:spTree>
    <p:extLst>
      <p:ext uri="{BB962C8B-B14F-4D97-AF65-F5344CB8AC3E}">
        <p14:creationId xmlns:p14="http://schemas.microsoft.com/office/powerpoint/2010/main" val="2139674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4000" dirty="0"/>
              <a:t>It creates a positive, student-centered school </a:t>
            </a:r>
            <a:r>
              <a:rPr lang="en-US" sz="4000" dirty="0" smtClean="0"/>
              <a:t>climate.</a:t>
            </a:r>
          </a:p>
          <a:p>
            <a:r>
              <a:rPr lang="en-US" sz="4000" dirty="0" smtClean="0"/>
              <a:t>Parents become stronger partners and are involved both at the school and helping their children at home.</a:t>
            </a:r>
          </a:p>
          <a:p>
            <a:r>
              <a:rPr lang="en-US" sz="4000" dirty="0" smtClean="0"/>
              <a:t>Parents and community have a sense of belonging and become loyal members of the school community.</a:t>
            </a:r>
          </a:p>
          <a:p>
            <a:r>
              <a:rPr lang="en-US" sz="4000" dirty="0"/>
              <a:t>Trusting relationships among staff and families lead to improved student </a:t>
            </a:r>
            <a:r>
              <a:rPr lang="en-US" sz="4000" dirty="0" smtClean="0"/>
              <a:t>outcomes.</a:t>
            </a:r>
          </a:p>
          <a:p>
            <a:endParaRPr lang="en-US" dirty="0"/>
          </a:p>
        </p:txBody>
      </p:sp>
      <p:sp>
        <p:nvSpPr>
          <p:cNvPr id="5" name="Title 4"/>
          <p:cNvSpPr>
            <a:spLocks noGrp="1"/>
          </p:cNvSpPr>
          <p:nvPr>
            <p:ph type="title"/>
          </p:nvPr>
        </p:nvSpPr>
        <p:spPr/>
        <p:txBody>
          <a:bodyPr>
            <a:noAutofit/>
          </a:bodyPr>
          <a:lstStyle/>
          <a:p>
            <a:r>
              <a:rPr lang="en-US" dirty="0" smtClean="0"/>
              <a:t>Benefits of a </a:t>
            </a:r>
            <a:br>
              <a:rPr lang="en-US" dirty="0" smtClean="0"/>
            </a:br>
            <a:r>
              <a:rPr lang="en-US" dirty="0" smtClean="0"/>
              <a:t>Welcoming Environment</a:t>
            </a:r>
            <a:endParaRPr lang="en-US" dirty="0"/>
          </a:p>
        </p:txBody>
      </p:sp>
      <p:sp>
        <p:nvSpPr>
          <p:cNvPr id="7" name="Date Placeholder 6"/>
          <p:cNvSpPr>
            <a:spLocks noGrp="1"/>
          </p:cNvSpPr>
          <p:nvPr>
            <p:ph type="dt" sz="half" idx="10"/>
          </p:nvPr>
        </p:nvSpPr>
        <p:spPr/>
        <p:txBody>
          <a:bodyPr/>
          <a:lstStyle/>
          <a:p>
            <a:r>
              <a:rPr lang="en-US" smtClean="0"/>
              <a:t>June 2013</a:t>
            </a:r>
            <a:endParaRPr lang="en-US"/>
          </a:p>
        </p:txBody>
      </p:sp>
    </p:spTree>
    <p:extLst>
      <p:ext uri="{BB962C8B-B14F-4D97-AF65-F5344CB8AC3E}">
        <p14:creationId xmlns:p14="http://schemas.microsoft.com/office/powerpoint/2010/main" val="659584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Physical Environment</a:t>
            </a:r>
          </a:p>
          <a:p>
            <a:r>
              <a:rPr lang="en-US" sz="4400" dirty="0" smtClean="0"/>
              <a:t>Welcoming School Staff</a:t>
            </a:r>
          </a:p>
          <a:p>
            <a:r>
              <a:rPr lang="en-US" sz="4400" dirty="0" smtClean="0"/>
              <a:t>Communication</a:t>
            </a:r>
          </a:p>
          <a:p>
            <a:r>
              <a:rPr lang="en-US" sz="4400" dirty="0" smtClean="0"/>
              <a:t>School-Wide Practices</a:t>
            </a:r>
          </a:p>
        </p:txBody>
      </p:sp>
      <p:sp>
        <p:nvSpPr>
          <p:cNvPr id="5" name="Title 4"/>
          <p:cNvSpPr>
            <a:spLocks noGrp="1"/>
          </p:cNvSpPr>
          <p:nvPr>
            <p:ph type="title"/>
          </p:nvPr>
        </p:nvSpPr>
        <p:spPr/>
        <p:txBody>
          <a:bodyPr>
            <a:noAutofit/>
          </a:bodyPr>
          <a:lstStyle/>
          <a:p>
            <a:r>
              <a:rPr lang="en-US" dirty="0" smtClean="0"/>
              <a:t>Key Components of a </a:t>
            </a:r>
            <a:br>
              <a:rPr lang="en-US" dirty="0" smtClean="0"/>
            </a:br>
            <a:r>
              <a:rPr lang="en-US" dirty="0" smtClean="0"/>
              <a:t>Welcoming Environment</a:t>
            </a:r>
            <a:endParaRPr lang="en-US" dirty="0"/>
          </a:p>
        </p:txBody>
      </p:sp>
      <p:sp>
        <p:nvSpPr>
          <p:cNvPr id="7" name="Date Placeholder 6"/>
          <p:cNvSpPr>
            <a:spLocks noGrp="1"/>
          </p:cNvSpPr>
          <p:nvPr>
            <p:ph type="dt" sz="half" idx="10"/>
          </p:nvPr>
        </p:nvSpPr>
        <p:spPr/>
        <p:txBody>
          <a:bodyPr/>
          <a:lstStyle/>
          <a:p>
            <a:r>
              <a:rPr lang="en-US" smtClean="0"/>
              <a:t>June 2013</a:t>
            </a:r>
            <a:endParaRPr lang="en-US"/>
          </a:p>
        </p:txBody>
      </p:sp>
    </p:spTree>
    <p:extLst>
      <p:ext uri="{BB962C8B-B14F-4D97-AF65-F5344CB8AC3E}">
        <p14:creationId xmlns:p14="http://schemas.microsoft.com/office/powerpoint/2010/main" val="474960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t>The Walkthrough is a tour that a team of staff and/or parents and community takes to </a:t>
            </a:r>
            <a:r>
              <a:rPr lang="en-US" sz="2800" dirty="0"/>
              <a:t>assess the key components of a welcoming environment at the </a:t>
            </a:r>
            <a:r>
              <a:rPr lang="en-US" sz="2800" dirty="0" smtClean="0"/>
              <a:t>school.</a:t>
            </a:r>
            <a:endParaRPr lang="en-US" sz="2800" dirty="0"/>
          </a:p>
          <a:p>
            <a:r>
              <a:rPr lang="en-US" sz="2800" dirty="0" smtClean="0"/>
              <a:t>A checklist is used by each team member to record their findings to provide input for recommendations on enhancing the school’s environment.</a:t>
            </a:r>
            <a:endParaRPr lang="en-US" sz="2800" dirty="0"/>
          </a:p>
        </p:txBody>
      </p:sp>
      <p:sp>
        <p:nvSpPr>
          <p:cNvPr id="5" name="Title 4"/>
          <p:cNvSpPr>
            <a:spLocks noGrp="1"/>
          </p:cNvSpPr>
          <p:nvPr>
            <p:ph type="title"/>
          </p:nvPr>
        </p:nvSpPr>
        <p:spPr/>
        <p:txBody>
          <a:bodyPr>
            <a:normAutofit fontScale="90000"/>
          </a:bodyPr>
          <a:lstStyle/>
          <a:p>
            <a:r>
              <a:rPr lang="en-US" dirty="0" smtClean="0"/>
              <a:t>Welcoming Environment Walkthrough</a:t>
            </a:r>
            <a:endParaRPr lang="en-US" dirty="0"/>
          </a:p>
        </p:txBody>
      </p:sp>
      <p:sp>
        <p:nvSpPr>
          <p:cNvPr id="7" name="Date Placeholder 6"/>
          <p:cNvSpPr>
            <a:spLocks noGrp="1"/>
          </p:cNvSpPr>
          <p:nvPr>
            <p:ph type="dt" sz="half" idx="10"/>
          </p:nvPr>
        </p:nvSpPr>
        <p:spPr/>
        <p:txBody>
          <a:bodyPr/>
          <a:lstStyle/>
          <a:p>
            <a:r>
              <a:rPr lang="en-US" smtClean="0"/>
              <a:t>June 2013</a:t>
            </a:r>
            <a:endParaRPr lang="en-US"/>
          </a:p>
        </p:txBody>
      </p:sp>
    </p:spTree>
    <p:extLst>
      <p:ext uri="{BB962C8B-B14F-4D97-AF65-F5344CB8AC3E}">
        <p14:creationId xmlns:p14="http://schemas.microsoft.com/office/powerpoint/2010/main" val="1546013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0" indent="-457200">
              <a:buFont typeface="+mj-lt"/>
              <a:buAutoNum type="arabicPeriod"/>
            </a:pPr>
            <a:r>
              <a:rPr lang="en-US" dirty="0" smtClean="0"/>
              <a:t>Conduct Welcoming Environment Training</a:t>
            </a:r>
          </a:p>
          <a:p>
            <a:pPr marL="457200" indent="-457200">
              <a:buFont typeface="+mj-lt"/>
              <a:buAutoNum type="arabicPeriod"/>
            </a:pPr>
            <a:r>
              <a:rPr lang="en-US" dirty="0" smtClean="0"/>
              <a:t>Create Welcoming Environment Team</a:t>
            </a:r>
          </a:p>
          <a:p>
            <a:pPr marL="457200" indent="-457200">
              <a:buFont typeface="+mj-lt"/>
              <a:buAutoNum type="arabicPeriod"/>
            </a:pPr>
            <a:r>
              <a:rPr lang="en-US" dirty="0" smtClean="0"/>
              <a:t>Conduct Welcoming Environment Walkthrough</a:t>
            </a:r>
          </a:p>
          <a:p>
            <a:pPr lvl="2"/>
            <a:r>
              <a:rPr lang="en-US" dirty="0" smtClean="0"/>
              <a:t>Each team member completes the Welcoming Environment Checklist</a:t>
            </a:r>
          </a:p>
          <a:p>
            <a:pPr marL="457200" indent="-457200">
              <a:buFont typeface="+mj-lt"/>
              <a:buAutoNum type="arabicPeriod"/>
            </a:pPr>
            <a:r>
              <a:rPr lang="en-US" dirty="0" smtClean="0"/>
              <a:t>Team debriefs and collaborates to complete the Welcoming Environment Recommendation Form</a:t>
            </a:r>
          </a:p>
          <a:p>
            <a:pPr marL="457200" indent="-457200">
              <a:buFont typeface="+mj-lt"/>
              <a:buAutoNum type="arabicPeriod"/>
            </a:pPr>
            <a:r>
              <a:rPr lang="en-US" dirty="0" smtClean="0"/>
              <a:t>School develops and implements Welcoming Environment Plan</a:t>
            </a:r>
          </a:p>
          <a:p>
            <a:pPr marL="457200" indent="-457200">
              <a:buFont typeface="+mj-lt"/>
              <a:buAutoNum type="arabicPeriod"/>
            </a:pPr>
            <a:r>
              <a:rPr lang="en-US" dirty="0" smtClean="0"/>
              <a:t>Reevaluate school’s Welcoming Environment at the beginning of each semester</a:t>
            </a:r>
          </a:p>
          <a:p>
            <a:pPr marL="457200" indent="-457200">
              <a:buFont typeface="+mj-lt"/>
              <a:buAutoNum type="arabicPeriod"/>
            </a:pPr>
            <a:endParaRPr lang="en-US" dirty="0" smtClean="0"/>
          </a:p>
          <a:p>
            <a:pPr marL="0" indent="0">
              <a:buNone/>
            </a:pPr>
            <a:endParaRPr lang="en-US" dirty="0"/>
          </a:p>
        </p:txBody>
      </p:sp>
      <p:sp>
        <p:nvSpPr>
          <p:cNvPr id="5" name="Title 4"/>
          <p:cNvSpPr>
            <a:spLocks noGrp="1"/>
          </p:cNvSpPr>
          <p:nvPr>
            <p:ph type="title"/>
          </p:nvPr>
        </p:nvSpPr>
        <p:spPr/>
        <p:txBody>
          <a:bodyPr/>
          <a:lstStyle/>
          <a:p>
            <a:r>
              <a:rPr lang="en-US" dirty="0" smtClean="0"/>
              <a:t>Walkthrough Process</a:t>
            </a:r>
            <a:endParaRPr lang="en-US" dirty="0"/>
          </a:p>
        </p:txBody>
      </p:sp>
      <p:sp>
        <p:nvSpPr>
          <p:cNvPr id="7" name="Date Placeholder 6"/>
          <p:cNvSpPr>
            <a:spLocks noGrp="1"/>
          </p:cNvSpPr>
          <p:nvPr>
            <p:ph type="dt" sz="half" idx="10"/>
          </p:nvPr>
        </p:nvSpPr>
        <p:spPr/>
        <p:txBody>
          <a:bodyPr/>
          <a:lstStyle/>
          <a:p>
            <a:r>
              <a:rPr lang="en-US" smtClean="0"/>
              <a:t>June 2013</a:t>
            </a:r>
            <a:endParaRPr lang="en-US"/>
          </a:p>
        </p:txBody>
      </p:sp>
    </p:spTree>
    <p:extLst>
      <p:ext uri="{BB962C8B-B14F-4D97-AF65-F5344CB8AC3E}">
        <p14:creationId xmlns:p14="http://schemas.microsoft.com/office/powerpoint/2010/main" val="24290618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2">
      <a:dk1>
        <a:sysClr val="windowText" lastClr="000000"/>
      </a:dk1>
      <a:lt1>
        <a:sysClr val="window" lastClr="FFFFFF"/>
      </a:lt1>
      <a:dk2>
        <a:srgbClr val="3E3D2D"/>
      </a:dk2>
      <a:lt2>
        <a:srgbClr val="74A50F"/>
      </a:lt2>
      <a:accent1>
        <a:srgbClr val="6F94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4205</TotalTime>
  <Words>506</Words>
  <Application>Microsoft Office PowerPoint</Application>
  <PresentationFormat>On-screen Show (4:3)</PresentationFormat>
  <Paragraphs>58</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Waveform</vt:lpstr>
      <vt:lpstr> School Goals for Parent Engagement Goal #1: Welcoming Environment </vt:lpstr>
      <vt:lpstr>Objectives</vt:lpstr>
      <vt:lpstr>Benefits of a  Welcoming Environment</vt:lpstr>
      <vt:lpstr>Key Components of a  Welcoming Environment</vt:lpstr>
      <vt:lpstr>Welcoming Environment Walkthrough</vt:lpstr>
      <vt:lpstr>Walkthrough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Parent Engagement?</dc:title>
  <dc:creator>LAUSD User</dc:creator>
  <cp:lastModifiedBy>LAUSD</cp:lastModifiedBy>
  <cp:revision>84</cp:revision>
  <cp:lastPrinted>2013-06-13T20:36:25Z</cp:lastPrinted>
  <dcterms:created xsi:type="dcterms:W3CDTF">2013-05-22T19:49:19Z</dcterms:created>
  <dcterms:modified xsi:type="dcterms:W3CDTF">2013-06-14T00:16:07Z</dcterms:modified>
</cp:coreProperties>
</file>